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8" r:id="rId3"/>
    <p:sldId id="256" r:id="rId4"/>
    <p:sldId id="260" r:id="rId5"/>
    <p:sldId id="261" r:id="rId6"/>
    <p:sldId id="262" r:id="rId7"/>
    <p:sldId id="263" r:id="rId8"/>
    <p:sldId id="265" r:id="rId9"/>
    <p:sldId id="266" r:id="rId1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8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6AE25F-7B68-4A71-B6A0-F8AA12821B7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FD2F19AF-82C9-4909-9890-7FFF4510E5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a:extLst>
              <a:ext uri="{FF2B5EF4-FFF2-40B4-BE49-F238E27FC236}">
                <a16:creationId xmlns:a16="http://schemas.microsoft.com/office/drawing/2014/main" id="{7EFFA4C8-6250-4BCE-AD64-5926B0F8228E}"/>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5" name="Marcador de pie de página 4">
            <a:extLst>
              <a:ext uri="{FF2B5EF4-FFF2-40B4-BE49-F238E27FC236}">
                <a16:creationId xmlns:a16="http://schemas.microsoft.com/office/drawing/2014/main" id="{6D0AF2E8-183C-49BA-A56F-6909A3E9C56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557A78E5-5E27-42DD-9353-E4F754EA8214}"/>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2436955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3F6C03-A458-41ED-8674-4683B6895ACC}"/>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83BDAA7-6767-4DF1-88AB-7F48717D5DEA}"/>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5D7D2A99-2191-4DF6-9CF9-A832157186E1}"/>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5" name="Marcador de pie de página 4">
            <a:extLst>
              <a:ext uri="{FF2B5EF4-FFF2-40B4-BE49-F238E27FC236}">
                <a16:creationId xmlns:a16="http://schemas.microsoft.com/office/drawing/2014/main" id="{0F0C3EDF-F0AC-4DAC-A30D-2DF2E1C2869E}"/>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78099D3F-9305-48F2-B9DB-A166CF62FAC9}"/>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676467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927228-E25F-4588-9B2D-B48E6ACBFF4D}"/>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224CE89-85BF-42B9-86CF-5534BE1CC1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a:extLst>
              <a:ext uri="{FF2B5EF4-FFF2-40B4-BE49-F238E27FC236}">
                <a16:creationId xmlns:a16="http://schemas.microsoft.com/office/drawing/2014/main" id="{5D38E164-3BC5-4294-B2FA-AEA35023F121}"/>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5" name="Marcador de pie de página 4">
            <a:extLst>
              <a:ext uri="{FF2B5EF4-FFF2-40B4-BE49-F238E27FC236}">
                <a16:creationId xmlns:a16="http://schemas.microsoft.com/office/drawing/2014/main" id="{D1B44133-B251-4B33-86AB-0AE8221975B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AE93CBE2-34AD-4879-A5D9-40D4AFA17ACF}"/>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1689711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9E67F6-047E-4EE5-A007-87FE148AD585}"/>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FD5EED8-2BA3-46AD-89AB-E7690077C24D}"/>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120E029F-8AD0-4A8B-8CDA-AE2065D84CC9}"/>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D83BF2AB-10E1-4868-94AF-BC972BBB8899}"/>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6" name="Marcador de pie de página 5">
            <a:extLst>
              <a:ext uri="{FF2B5EF4-FFF2-40B4-BE49-F238E27FC236}">
                <a16:creationId xmlns:a16="http://schemas.microsoft.com/office/drawing/2014/main" id="{C5E10F24-C2A3-4880-BD5C-8141EC52819C}"/>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0CB9F39F-555C-43A0-B1D4-0401DD1663F4}"/>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404799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DA17CD-799C-436F-9220-0C819F22D78F}"/>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9814C300-B75D-44F4-AF30-88FC78E2F9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8DFA88DD-266A-4777-8D70-206A5156326D}"/>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D8BB691B-7DA0-4781-915D-CBF41C02D6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0C676CBC-4A50-4AFC-BB7E-12EAE2267D6A}"/>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EF8DD0F9-F4E4-4365-A4CA-E85BE52A8A14}"/>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8" name="Marcador de pie de página 7">
            <a:extLst>
              <a:ext uri="{FF2B5EF4-FFF2-40B4-BE49-F238E27FC236}">
                <a16:creationId xmlns:a16="http://schemas.microsoft.com/office/drawing/2014/main" id="{77A68FCE-B8D9-4009-B4CE-BADBEB0B1CD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9BDB1ACF-1112-403E-88F0-220E90649D6B}"/>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3193894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88486F-8056-4725-8937-7828AC588F45}"/>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BE723655-A86E-4AFE-9C41-EC6E02011C28}"/>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4" name="Marcador de pie de página 3">
            <a:extLst>
              <a:ext uri="{FF2B5EF4-FFF2-40B4-BE49-F238E27FC236}">
                <a16:creationId xmlns:a16="http://schemas.microsoft.com/office/drawing/2014/main" id="{B287C040-9111-44BE-B7EF-AC059EF36F3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AEF1906A-7BAA-4706-9FCA-C08926005EB1}"/>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965125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C0A4587-4902-4F39-9BB4-2C34F4DDB080}"/>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3" name="Marcador de pie de página 2">
            <a:extLst>
              <a:ext uri="{FF2B5EF4-FFF2-40B4-BE49-F238E27FC236}">
                <a16:creationId xmlns:a16="http://schemas.microsoft.com/office/drawing/2014/main" id="{2E8C8BDF-21DE-4FFF-9333-AA8F5D554D01}"/>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923FB14D-858F-43D1-A2EE-8070C9C5384C}"/>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1477607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1B7818-4E5C-4963-8CC1-92F10D1F140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FB70C99-0B0B-4378-A8DE-51F613879F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398F826-2D08-474B-BEE5-739C84E81A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a:extLst>
              <a:ext uri="{FF2B5EF4-FFF2-40B4-BE49-F238E27FC236}">
                <a16:creationId xmlns:a16="http://schemas.microsoft.com/office/drawing/2014/main" id="{9E6B5D14-777D-4377-9764-CD46695ED267}"/>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6" name="Marcador de pie de página 5">
            <a:extLst>
              <a:ext uri="{FF2B5EF4-FFF2-40B4-BE49-F238E27FC236}">
                <a16:creationId xmlns:a16="http://schemas.microsoft.com/office/drawing/2014/main" id="{0D75477F-D335-4C16-B1E6-5A1E091270C7}"/>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B78B1FBB-92D2-4AC9-99C2-E7BDFB666834}"/>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2179165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1D3B80-C40D-43D1-88D3-7B36FBE3018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304E4A42-63C8-41DF-AE25-0F091B3B86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47427C2B-2FD1-4694-B32F-4F5203BFB4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a:extLst>
              <a:ext uri="{FF2B5EF4-FFF2-40B4-BE49-F238E27FC236}">
                <a16:creationId xmlns:a16="http://schemas.microsoft.com/office/drawing/2014/main" id="{8C06F09A-0044-4B03-8DA7-F159D5E1797C}"/>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6" name="Marcador de pie de página 5">
            <a:extLst>
              <a:ext uri="{FF2B5EF4-FFF2-40B4-BE49-F238E27FC236}">
                <a16:creationId xmlns:a16="http://schemas.microsoft.com/office/drawing/2014/main" id="{7C158E16-1A68-4095-AFFC-EE00B5A56332}"/>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0BB780C-2664-4D53-A6D9-DF416394F315}"/>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2399428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A926CB-CF89-437D-AED8-205041B8F108}"/>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F5B457B1-629B-4AEC-914D-FBC4FC42DC8D}"/>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A0DCFAA9-BEC4-4740-B9AE-C5086CC3877B}"/>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5" name="Marcador de pie de página 4">
            <a:extLst>
              <a:ext uri="{FF2B5EF4-FFF2-40B4-BE49-F238E27FC236}">
                <a16:creationId xmlns:a16="http://schemas.microsoft.com/office/drawing/2014/main" id="{87520980-5F35-4DC7-8F7F-F554FF45990E}"/>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A06FF056-B13F-4A9B-B9E5-BABD3447DFC6}"/>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2522507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D3C771F-B030-41AB-8CEB-A2488F53755D}"/>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DCB83A3E-F150-48C8-B2CB-9F56C114194B}"/>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43B644C6-F96F-4578-BEDF-66A1AD061FCC}"/>
              </a:ext>
            </a:extLst>
          </p:cNvPr>
          <p:cNvSpPr>
            <a:spLocks noGrp="1"/>
          </p:cNvSpPr>
          <p:nvPr>
            <p:ph type="dt" sz="half" idx="10"/>
          </p:nvPr>
        </p:nvSpPr>
        <p:spPr/>
        <p:txBody>
          <a:bodyPr/>
          <a:lstStyle/>
          <a:p>
            <a:fld id="{DB02357E-2167-4345-984E-4E9CAA4E6DAE}" type="datetimeFigureOut">
              <a:rPr lang="es-CO" smtClean="0"/>
              <a:t>27/06/2017</a:t>
            </a:fld>
            <a:endParaRPr lang="es-CO"/>
          </a:p>
        </p:txBody>
      </p:sp>
      <p:sp>
        <p:nvSpPr>
          <p:cNvPr id="5" name="Marcador de pie de página 4">
            <a:extLst>
              <a:ext uri="{FF2B5EF4-FFF2-40B4-BE49-F238E27FC236}">
                <a16:creationId xmlns:a16="http://schemas.microsoft.com/office/drawing/2014/main" id="{D8A0DB43-48AA-48E7-BAF1-D7DFEAC56AC5}"/>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709A1D58-196B-46DD-B1DA-B611B9751519}"/>
              </a:ext>
            </a:extLst>
          </p:cNvPr>
          <p:cNvSpPr>
            <a:spLocks noGrp="1"/>
          </p:cNvSpPr>
          <p:nvPr>
            <p:ph type="sldNum" sz="quarter" idx="12"/>
          </p:nvPr>
        </p:nvSpPr>
        <p:spPr/>
        <p:txBody>
          <a:bodyPr/>
          <a:lstStyle/>
          <a:p>
            <a:fld id="{9198469F-A9D5-4581-9B36-092B7DE1E7B2}" type="slidenum">
              <a:rPr lang="es-CO" smtClean="0"/>
              <a:t>‹Nº›</a:t>
            </a:fld>
            <a:endParaRPr lang="es-CO"/>
          </a:p>
        </p:txBody>
      </p:sp>
    </p:spTree>
    <p:extLst>
      <p:ext uri="{BB962C8B-B14F-4D97-AF65-F5344CB8AC3E}">
        <p14:creationId xmlns:p14="http://schemas.microsoft.com/office/powerpoint/2010/main" val="185495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1D4F658-F0F4-4383-B52C-AF16F4138F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2B402D0A-23FE-4A15-BD35-6A3409F149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6D37DB3F-344B-4098-B188-076AF290E9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02357E-2167-4345-984E-4E9CAA4E6DAE}" type="datetimeFigureOut">
              <a:rPr lang="es-CO" smtClean="0"/>
              <a:t>27/06/2017</a:t>
            </a:fld>
            <a:endParaRPr lang="es-CO"/>
          </a:p>
        </p:txBody>
      </p:sp>
      <p:sp>
        <p:nvSpPr>
          <p:cNvPr id="5" name="Marcador de pie de página 4">
            <a:extLst>
              <a:ext uri="{FF2B5EF4-FFF2-40B4-BE49-F238E27FC236}">
                <a16:creationId xmlns:a16="http://schemas.microsoft.com/office/drawing/2014/main" id="{E89EF2A7-7206-4855-969B-D5E97A1719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7A5FCBA6-523B-4E25-96A1-E60C49A2E7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8469F-A9D5-4581-9B36-092B7DE1E7B2}" type="slidenum">
              <a:rPr lang="es-CO" smtClean="0"/>
              <a:t>‹Nº›</a:t>
            </a:fld>
            <a:endParaRPr lang="es-CO"/>
          </a:p>
        </p:txBody>
      </p:sp>
    </p:spTree>
    <p:extLst>
      <p:ext uri="{BB962C8B-B14F-4D97-AF65-F5344CB8AC3E}">
        <p14:creationId xmlns:p14="http://schemas.microsoft.com/office/powerpoint/2010/main" val="1682590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B20AD5-BA74-4B6D-BC4F-41C58C007E62}"/>
              </a:ext>
            </a:extLst>
          </p:cNvPr>
          <p:cNvSpPr>
            <a:spLocks noGrp="1"/>
          </p:cNvSpPr>
          <p:nvPr>
            <p:ph type="ctrTitle"/>
          </p:nvPr>
        </p:nvSpPr>
        <p:spPr>
          <a:xfrm>
            <a:off x="1524000" y="294968"/>
            <a:ext cx="9144000" cy="1666567"/>
          </a:xfrm>
        </p:spPr>
        <p:txBody>
          <a:bodyPr>
            <a:normAutofit fontScale="90000"/>
          </a:bodyPr>
          <a:lstStyle/>
          <a:p>
            <a:r>
              <a:rPr lang="es-CO" dirty="0"/>
              <a:t>7000 AÑOS </a:t>
            </a:r>
            <a:br>
              <a:rPr lang="es-CO" dirty="0"/>
            </a:br>
            <a:r>
              <a:rPr lang="es-CO" dirty="0"/>
              <a:t>PARA REGRESAR AL EDÉN</a:t>
            </a:r>
          </a:p>
        </p:txBody>
      </p:sp>
      <p:pic>
        <p:nvPicPr>
          <p:cNvPr id="4" name="Imagen 3">
            <a:extLst>
              <a:ext uri="{FF2B5EF4-FFF2-40B4-BE49-F238E27FC236}">
                <a16:creationId xmlns:a16="http://schemas.microsoft.com/office/drawing/2014/main" id="{695AB769-895F-4641-9261-5B2420F52A8E}"/>
              </a:ext>
            </a:extLst>
          </p:cNvPr>
          <p:cNvPicPr>
            <a:picLocks noChangeAspect="1"/>
          </p:cNvPicPr>
          <p:nvPr/>
        </p:nvPicPr>
        <p:blipFill>
          <a:blip r:embed="rId2"/>
          <a:stretch>
            <a:fillRect/>
          </a:stretch>
        </p:blipFill>
        <p:spPr>
          <a:xfrm>
            <a:off x="742950" y="2399696"/>
            <a:ext cx="3224366" cy="3170099"/>
          </a:xfrm>
          <a:prstGeom prst="rect">
            <a:avLst/>
          </a:prstGeom>
          <a:scene3d>
            <a:camera prst="orthographicFront"/>
            <a:lightRig rig="threePt" dir="t"/>
          </a:scene3d>
          <a:sp3d>
            <a:bevelT prst="angle"/>
          </a:sp3d>
        </p:spPr>
      </p:pic>
      <p:pic>
        <p:nvPicPr>
          <p:cNvPr id="5" name="Imagen 4">
            <a:extLst>
              <a:ext uri="{FF2B5EF4-FFF2-40B4-BE49-F238E27FC236}">
                <a16:creationId xmlns:a16="http://schemas.microsoft.com/office/drawing/2014/main" id="{14489640-071B-4F4C-975D-1D681966602C}"/>
              </a:ext>
            </a:extLst>
          </p:cNvPr>
          <p:cNvPicPr>
            <a:picLocks noChangeAspect="1"/>
          </p:cNvPicPr>
          <p:nvPr/>
        </p:nvPicPr>
        <p:blipFill>
          <a:blip r:embed="rId3"/>
          <a:stretch>
            <a:fillRect/>
          </a:stretch>
        </p:blipFill>
        <p:spPr>
          <a:xfrm>
            <a:off x="8311329" y="2430473"/>
            <a:ext cx="3118670" cy="3170099"/>
          </a:xfrm>
          <a:prstGeom prst="rect">
            <a:avLst/>
          </a:prstGeom>
          <a:scene3d>
            <a:camera prst="orthographicFront"/>
            <a:lightRig rig="threePt" dir="t"/>
          </a:scene3d>
          <a:sp3d>
            <a:bevelT prst="angle"/>
          </a:sp3d>
        </p:spPr>
      </p:pic>
      <p:sp>
        <p:nvSpPr>
          <p:cNvPr id="7" name="Rectángulo 6">
            <a:extLst>
              <a:ext uri="{FF2B5EF4-FFF2-40B4-BE49-F238E27FC236}">
                <a16:creationId xmlns:a16="http://schemas.microsoft.com/office/drawing/2014/main" id="{3078E40A-E974-43DD-A029-473495C27F9E}"/>
              </a:ext>
            </a:extLst>
          </p:cNvPr>
          <p:cNvSpPr/>
          <p:nvPr/>
        </p:nvSpPr>
        <p:spPr>
          <a:xfrm>
            <a:off x="4089297" y="2461252"/>
            <a:ext cx="4100051" cy="3108543"/>
          </a:xfrm>
          <a:prstGeom prst="rect">
            <a:avLst/>
          </a:prstGeo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CO" sz="4000" dirty="0"/>
              <a:t>Seis mil años de pecado,</a:t>
            </a:r>
          </a:p>
          <a:p>
            <a:pPr algn="ctr"/>
            <a:r>
              <a:rPr lang="es-CO" sz="4000" dirty="0"/>
              <a:t> y un sueño hecho realidad: </a:t>
            </a:r>
          </a:p>
          <a:p>
            <a:pPr algn="ctr"/>
            <a:r>
              <a:rPr lang="es-CO" sz="3600" b="1" dirty="0"/>
              <a:t>REGRESAR AL EDÉN</a:t>
            </a:r>
          </a:p>
        </p:txBody>
      </p:sp>
      <p:sp>
        <p:nvSpPr>
          <p:cNvPr id="9" name="Rectángulo 8">
            <a:extLst>
              <a:ext uri="{FF2B5EF4-FFF2-40B4-BE49-F238E27FC236}">
                <a16:creationId xmlns:a16="http://schemas.microsoft.com/office/drawing/2014/main" id="{2803DC0D-6592-4F18-9DA8-553AFD04EB77}"/>
              </a:ext>
            </a:extLst>
          </p:cNvPr>
          <p:cNvSpPr/>
          <p:nvPr/>
        </p:nvSpPr>
        <p:spPr>
          <a:xfrm>
            <a:off x="742951" y="5684790"/>
            <a:ext cx="10687048" cy="954107"/>
          </a:xfrm>
          <a:prstGeom prst="rect">
            <a:avLst/>
          </a:prstGeom>
        </p:spPr>
        <p:txBody>
          <a:bodyPr wrap="square">
            <a:spAutoFit/>
          </a:bodyPr>
          <a:lstStyle/>
          <a:p>
            <a:pPr algn="ctr"/>
            <a:r>
              <a:rPr lang="es-CO" sz="2800" b="1" i="1" dirty="0"/>
              <a:t>Dios no es hombre, para que mienta, Ni hijo de hombre para que se arrepienta. El dijo, ¿y no hará? Habló, ¿y no lo ejecutará?</a:t>
            </a:r>
          </a:p>
        </p:txBody>
      </p:sp>
    </p:spTree>
    <p:extLst>
      <p:ext uri="{BB962C8B-B14F-4D97-AF65-F5344CB8AC3E}">
        <p14:creationId xmlns:p14="http://schemas.microsoft.com/office/powerpoint/2010/main" val="1423889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742D406-6025-4583-B68D-A1F223DD9943}"/>
              </a:ext>
            </a:extLst>
          </p:cNvPr>
          <p:cNvSpPr>
            <a:spLocks noGrp="1"/>
          </p:cNvSpPr>
          <p:nvPr>
            <p:ph sz="half" idx="1"/>
          </p:nvPr>
        </p:nvSpPr>
        <p:spPr>
          <a:xfrm>
            <a:off x="803787" y="1342177"/>
            <a:ext cx="4968977" cy="3937746"/>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62500" lnSpcReduction="20000"/>
          </a:bodyPr>
          <a:lstStyle/>
          <a:p>
            <a:r>
              <a:rPr lang="es-CO" dirty="0"/>
              <a:t>  Adán....................130 años</a:t>
            </a:r>
          </a:p>
          <a:p>
            <a:r>
              <a:rPr lang="es-CO" dirty="0"/>
              <a:t>  Set.......................105 años</a:t>
            </a:r>
          </a:p>
          <a:p>
            <a:r>
              <a:rPr lang="es-CO" dirty="0"/>
              <a:t>  Enós....................  90 años</a:t>
            </a:r>
          </a:p>
          <a:p>
            <a:r>
              <a:rPr lang="es-CO" dirty="0"/>
              <a:t>  Cainan................. 70 años</a:t>
            </a:r>
          </a:p>
          <a:p>
            <a:r>
              <a:rPr lang="es-CO" dirty="0"/>
              <a:t>  Mahalaleel...........65 años</a:t>
            </a:r>
          </a:p>
          <a:p>
            <a:r>
              <a:rPr lang="es-CO" dirty="0"/>
              <a:t> Jared...................162 años</a:t>
            </a:r>
          </a:p>
          <a:p>
            <a:r>
              <a:rPr lang="es-CO" dirty="0"/>
              <a:t>Enóc....................   65 años</a:t>
            </a:r>
          </a:p>
          <a:p>
            <a:r>
              <a:rPr lang="es-CO" dirty="0"/>
              <a:t> Matusalén..........187 años</a:t>
            </a:r>
          </a:p>
          <a:p>
            <a:r>
              <a:rPr lang="es-CO" dirty="0"/>
              <a:t>  Lamec................182 años</a:t>
            </a:r>
          </a:p>
          <a:p>
            <a:r>
              <a:rPr lang="es-CO" dirty="0"/>
              <a:t>  Noé....................600 años</a:t>
            </a:r>
          </a:p>
          <a:p>
            <a:pPr marL="0" indent="0">
              <a:buNone/>
            </a:pPr>
            <a:r>
              <a:rPr lang="es-CO" dirty="0"/>
              <a:t>    </a:t>
            </a:r>
            <a:r>
              <a:rPr lang="es-CO" u="sng" dirty="0"/>
              <a:t>______________</a:t>
            </a:r>
            <a:r>
              <a:rPr lang="es-CO" dirty="0"/>
              <a:t>________</a:t>
            </a:r>
          </a:p>
          <a:p>
            <a:pPr marL="0" indent="0">
              <a:buNone/>
            </a:pPr>
            <a:r>
              <a:rPr lang="es-CO" dirty="0"/>
              <a:t>      DILUVIO...........1656 años             </a:t>
            </a:r>
          </a:p>
        </p:txBody>
      </p:sp>
      <p:sp>
        <p:nvSpPr>
          <p:cNvPr id="7" name="Marcador de contenido 6">
            <a:extLst>
              <a:ext uri="{FF2B5EF4-FFF2-40B4-BE49-F238E27FC236}">
                <a16:creationId xmlns:a16="http://schemas.microsoft.com/office/drawing/2014/main" id="{020FF56F-C815-403A-994A-E4F02BA443BD}"/>
              </a:ext>
            </a:extLst>
          </p:cNvPr>
          <p:cNvSpPr>
            <a:spLocks noGrp="1"/>
          </p:cNvSpPr>
          <p:nvPr>
            <p:ph sz="half" idx="2"/>
          </p:nvPr>
        </p:nvSpPr>
        <p:spPr>
          <a:xfrm>
            <a:off x="6027175" y="1371747"/>
            <a:ext cx="5292212" cy="3937746"/>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55000" lnSpcReduction="20000"/>
          </a:bodyPr>
          <a:lstStyle/>
          <a:p>
            <a:r>
              <a:rPr lang="es-CO" dirty="0"/>
              <a:t>DILUVIO.................1656 años</a:t>
            </a:r>
          </a:p>
          <a:p>
            <a:r>
              <a:rPr lang="es-CO" dirty="0"/>
              <a:t>Sem............................. 2 años después del diluvio engendró a:</a:t>
            </a:r>
          </a:p>
          <a:p>
            <a:r>
              <a:rPr lang="es-CO" dirty="0"/>
              <a:t>Arfaxad...................... 35 años</a:t>
            </a:r>
          </a:p>
          <a:p>
            <a:r>
              <a:rPr lang="es-CO" dirty="0"/>
              <a:t>Sala........................... 30 años</a:t>
            </a:r>
          </a:p>
          <a:p>
            <a:r>
              <a:rPr lang="es-CO" dirty="0"/>
              <a:t>Heber......................... 34 años</a:t>
            </a:r>
          </a:p>
          <a:p>
            <a:r>
              <a:rPr lang="es-CO" dirty="0"/>
              <a:t>Peleg......................... 30 años</a:t>
            </a:r>
          </a:p>
          <a:p>
            <a:r>
              <a:rPr lang="es-CO" dirty="0"/>
              <a:t>Reu............................ 32 años</a:t>
            </a:r>
          </a:p>
          <a:p>
            <a:r>
              <a:rPr lang="es-CO" dirty="0"/>
              <a:t>Serug......................... 30 años</a:t>
            </a:r>
          </a:p>
          <a:p>
            <a:r>
              <a:rPr lang="es-CO" dirty="0"/>
              <a:t>Nacor......................... 29 años</a:t>
            </a:r>
          </a:p>
          <a:p>
            <a:r>
              <a:rPr lang="es-CO" dirty="0"/>
              <a:t>Taré........................... 70 años</a:t>
            </a:r>
          </a:p>
          <a:p>
            <a:r>
              <a:rPr lang="es-CO" dirty="0"/>
              <a:t>Abraham................... 75 años fue llamado por Dios.</a:t>
            </a:r>
          </a:p>
          <a:p>
            <a:r>
              <a:rPr lang="es-CO" dirty="0"/>
              <a:t>_______________________________________</a:t>
            </a:r>
          </a:p>
          <a:p>
            <a:r>
              <a:rPr lang="es-CO" dirty="0"/>
              <a:t>EL LLAMADO....... 2023 años. </a:t>
            </a:r>
          </a:p>
        </p:txBody>
      </p:sp>
      <p:sp>
        <p:nvSpPr>
          <p:cNvPr id="6" name="Rectángulo 5">
            <a:extLst>
              <a:ext uri="{FF2B5EF4-FFF2-40B4-BE49-F238E27FC236}">
                <a16:creationId xmlns:a16="http://schemas.microsoft.com/office/drawing/2014/main" id="{E8537B32-58BC-44B2-94D4-21E0DC73CE22}"/>
              </a:ext>
            </a:extLst>
          </p:cNvPr>
          <p:cNvSpPr/>
          <p:nvPr/>
        </p:nvSpPr>
        <p:spPr>
          <a:xfrm>
            <a:off x="88490" y="5410818"/>
            <a:ext cx="11946193" cy="1477328"/>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Estas dos cronologías de los patriarcas, transcurrida desde el pecado de Adán hasta el diluvio, y desde allí hasta Abrahán, le fue revelada por Dios a  Moisés, y el la menciona en Ge.5:3-7:6. y Gen.11.10-12:4.</a:t>
            </a:r>
          </a:p>
          <a:p>
            <a:pPr algn="ctr"/>
            <a:r>
              <a:rPr lang="es-CO" dirty="0"/>
              <a:t>Los dos periodos de tiempo, con relación al cumplimiento de la profecía, cada ves era más corta, y el corazón de Dios palpitaba de gozó, porque el tiempo de venir a morir por sus hijos estaba próximo a cumplirse, lo extraño es que cuando Cristo vino y murió, los judíos no lo descubrieron. Lo mismo sucederá ahora, Cristo vendrá y los tomara de sorpresa.</a:t>
            </a:r>
          </a:p>
        </p:txBody>
      </p:sp>
      <p:sp>
        <p:nvSpPr>
          <p:cNvPr id="9" name="Título 8">
            <a:extLst>
              <a:ext uri="{FF2B5EF4-FFF2-40B4-BE49-F238E27FC236}">
                <a16:creationId xmlns:a16="http://schemas.microsoft.com/office/drawing/2014/main" id="{52D00E4F-BFD9-46F8-9F7E-478FDE3B71B1}"/>
              </a:ext>
            </a:extLst>
          </p:cNvPr>
          <p:cNvSpPr>
            <a:spLocks noGrp="1"/>
          </p:cNvSpPr>
          <p:nvPr>
            <p:ph type="title"/>
          </p:nvPr>
        </p:nvSpPr>
        <p:spPr>
          <a:xfrm>
            <a:off x="803787" y="129151"/>
            <a:ext cx="10515600" cy="108213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Autofit/>
          </a:bodyPr>
          <a:lstStyle/>
          <a:p>
            <a:pPr algn="ctr"/>
            <a:r>
              <a:rPr lang="es-CO" sz="3200" b="1" dirty="0"/>
              <a:t>Lapso de tiempo transcurrido desde el pecado de Adán hasta el diluvio, y desde el diluvio hasta el llamamiento de Abrahán</a:t>
            </a:r>
          </a:p>
        </p:txBody>
      </p:sp>
    </p:spTree>
    <p:extLst>
      <p:ext uri="{BB962C8B-B14F-4D97-AF65-F5344CB8AC3E}">
        <p14:creationId xmlns:p14="http://schemas.microsoft.com/office/powerpoint/2010/main" val="3834570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0AA9D1-4649-4022-A811-DB4E07D6AB90}"/>
              </a:ext>
            </a:extLst>
          </p:cNvPr>
          <p:cNvSpPr>
            <a:spLocks noGrp="1"/>
          </p:cNvSpPr>
          <p:nvPr>
            <p:ph type="ctrTitle"/>
          </p:nvPr>
        </p:nvSpPr>
        <p:spPr>
          <a:xfrm>
            <a:off x="427703" y="252209"/>
            <a:ext cx="11341510" cy="927662"/>
          </a:xfrm>
        </p:spPr>
        <p:style>
          <a:lnRef idx="2">
            <a:schemeClr val="dk1"/>
          </a:lnRef>
          <a:fillRef idx="1">
            <a:schemeClr val="lt1"/>
          </a:fillRef>
          <a:effectRef idx="0">
            <a:schemeClr val="dk1"/>
          </a:effectRef>
          <a:fontRef idx="minor">
            <a:schemeClr val="dk1"/>
          </a:fontRef>
        </p:style>
        <p:txBody>
          <a:bodyPr>
            <a:noAutofit/>
          </a:bodyPr>
          <a:lstStyle/>
          <a:p>
            <a:r>
              <a:rPr lang="es-CO" sz="2800" b="1" i="1" dirty="0"/>
              <a:t>7000 AÑOS PARA REGRESAR AL EDÉN</a:t>
            </a:r>
            <a:br>
              <a:rPr lang="es-CO" sz="2800" b="1" i="1" dirty="0"/>
            </a:br>
            <a:r>
              <a:rPr lang="es-CO" sz="2800" b="1" i="1" dirty="0"/>
              <a:t>CRONOGRAMA DIVINO: SEGÚN LA BIBLIA Y EL ESPÍRITU DE PROFECÍA</a:t>
            </a:r>
          </a:p>
        </p:txBody>
      </p:sp>
      <p:sp>
        <p:nvSpPr>
          <p:cNvPr id="3" name="Subtítulo 2">
            <a:extLst>
              <a:ext uri="{FF2B5EF4-FFF2-40B4-BE49-F238E27FC236}">
                <a16:creationId xmlns:a16="http://schemas.microsoft.com/office/drawing/2014/main" id="{F7344274-A7DC-4581-B2A2-64B039E27B5D}"/>
              </a:ext>
            </a:extLst>
          </p:cNvPr>
          <p:cNvSpPr>
            <a:spLocks noGrp="1"/>
          </p:cNvSpPr>
          <p:nvPr>
            <p:ph type="subTitle" idx="1"/>
          </p:nvPr>
        </p:nvSpPr>
        <p:spPr>
          <a:xfrm>
            <a:off x="227071" y="4237571"/>
            <a:ext cx="11778116" cy="2502442"/>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25000" lnSpcReduction="20000"/>
          </a:bodyPr>
          <a:lstStyle/>
          <a:p>
            <a:r>
              <a:rPr lang="es-CO" sz="9600" dirty="0"/>
              <a:t>“</a:t>
            </a:r>
            <a:r>
              <a:rPr lang="es-CO" sz="9600" i="1" dirty="0"/>
              <a:t>La gran controversia entre Cristo y Satanás, sostenida desde hace cerca de </a:t>
            </a:r>
            <a:r>
              <a:rPr lang="es-CO" sz="9600" b="1" i="1" u="sng" dirty="0"/>
              <a:t>seis mil años</a:t>
            </a:r>
            <a:r>
              <a:rPr lang="es-CO" sz="9600" i="1" dirty="0"/>
              <a:t>, está por terminar</a:t>
            </a:r>
            <a:r>
              <a:rPr lang="es-CO" sz="9600" dirty="0"/>
              <a:t>” </a:t>
            </a:r>
            <a:r>
              <a:rPr lang="es-CO" sz="9600" dirty="0">
                <a:solidFill>
                  <a:srgbClr val="FF0000"/>
                </a:solidFill>
              </a:rPr>
              <a:t>(CS 572.1)</a:t>
            </a:r>
            <a:r>
              <a:rPr lang="es-CO" sz="9600" dirty="0"/>
              <a:t>. Escribió EGW en 1858, cuando faltaban escasos 173 años para la culminación de los 6000 años de pecado. </a:t>
            </a:r>
          </a:p>
          <a:p>
            <a:r>
              <a:rPr lang="es-CO" sz="9600" dirty="0"/>
              <a:t>“Cristo, en medio de sus sufrimientos y del rechazo de que es objeto todos los días por parte de los hombres, observa a través de </a:t>
            </a:r>
            <a:r>
              <a:rPr lang="es-CO" sz="9600" b="1" u="sng" dirty="0"/>
              <a:t>dos mil años</a:t>
            </a:r>
            <a:r>
              <a:rPr lang="es-CO" sz="9600" b="1" dirty="0"/>
              <a:t> </a:t>
            </a:r>
            <a:r>
              <a:rPr lang="es-CO" sz="9600" dirty="0"/>
              <a:t>a su iglesia que existiría en los días finales, antes del fin de la historia de la tierra”. </a:t>
            </a:r>
            <a:r>
              <a:rPr lang="es-CO" sz="9600" dirty="0">
                <a:solidFill>
                  <a:srgbClr val="FF0000"/>
                </a:solidFill>
              </a:rPr>
              <a:t>(MS t 3.p18.3). </a:t>
            </a:r>
          </a:p>
          <a:p>
            <a:r>
              <a:rPr lang="es-CO" sz="9600" dirty="0"/>
              <a:t>¿A esta fecha 2017, hasta el 2031, cuantos años faltan? 14 años.</a:t>
            </a:r>
          </a:p>
          <a:p>
            <a:r>
              <a:rPr lang="es-CO" sz="11200" b="1" dirty="0"/>
              <a:t>ESTOS NO SON ARGUMENTOS HUMANOS, SON CITAS DE LA BIBLIA Y DEL EP. </a:t>
            </a:r>
          </a:p>
          <a:p>
            <a:endParaRPr lang="es-CO" sz="11200" b="1" dirty="0"/>
          </a:p>
          <a:p>
            <a:r>
              <a:rPr lang="es-CO" sz="2800" b="1" dirty="0"/>
              <a:t> </a:t>
            </a:r>
          </a:p>
          <a:p>
            <a:r>
              <a:rPr lang="es-CO" sz="2800" b="1" dirty="0"/>
              <a:t>  </a:t>
            </a:r>
            <a:endParaRPr lang="es-CO" b="1" dirty="0"/>
          </a:p>
        </p:txBody>
      </p:sp>
      <p:pic>
        <p:nvPicPr>
          <p:cNvPr id="4" name="Imagen 3">
            <a:extLst>
              <a:ext uri="{FF2B5EF4-FFF2-40B4-BE49-F238E27FC236}">
                <a16:creationId xmlns:a16="http://schemas.microsoft.com/office/drawing/2014/main" id="{6EAFE233-F5DA-44A0-8B06-5C4473EBFAE0}"/>
              </a:ext>
            </a:extLst>
          </p:cNvPr>
          <p:cNvPicPr>
            <a:picLocks noChangeAspect="1"/>
          </p:cNvPicPr>
          <p:nvPr/>
        </p:nvPicPr>
        <p:blipFill>
          <a:blip r:embed="rId2"/>
          <a:stretch>
            <a:fillRect/>
          </a:stretch>
        </p:blipFill>
        <p:spPr>
          <a:xfrm>
            <a:off x="0" y="1991798"/>
            <a:ext cx="1260834" cy="1179103"/>
          </a:xfrm>
          <a:prstGeom prst="rect">
            <a:avLst/>
          </a:prstGeom>
        </p:spPr>
      </p:pic>
      <p:pic>
        <p:nvPicPr>
          <p:cNvPr id="5" name="Imagen 4">
            <a:extLst>
              <a:ext uri="{FF2B5EF4-FFF2-40B4-BE49-F238E27FC236}">
                <a16:creationId xmlns:a16="http://schemas.microsoft.com/office/drawing/2014/main" id="{FDC7BBAD-D614-4E2A-A8A2-96AFF31D58C3}"/>
              </a:ext>
            </a:extLst>
          </p:cNvPr>
          <p:cNvPicPr>
            <a:picLocks noChangeAspect="1"/>
          </p:cNvPicPr>
          <p:nvPr/>
        </p:nvPicPr>
        <p:blipFill>
          <a:blip r:embed="rId3"/>
          <a:stretch>
            <a:fillRect/>
          </a:stretch>
        </p:blipFill>
        <p:spPr>
          <a:xfrm>
            <a:off x="2125390" y="1991794"/>
            <a:ext cx="1291098" cy="1179103"/>
          </a:xfrm>
          <a:prstGeom prst="rect">
            <a:avLst/>
          </a:prstGeom>
        </p:spPr>
      </p:pic>
      <p:pic>
        <p:nvPicPr>
          <p:cNvPr id="6" name="Imagen 5">
            <a:extLst>
              <a:ext uri="{FF2B5EF4-FFF2-40B4-BE49-F238E27FC236}">
                <a16:creationId xmlns:a16="http://schemas.microsoft.com/office/drawing/2014/main" id="{17E060E0-AB3A-4A27-B19A-09A4A28583FF}"/>
              </a:ext>
            </a:extLst>
          </p:cNvPr>
          <p:cNvPicPr>
            <a:picLocks noChangeAspect="1"/>
          </p:cNvPicPr>
          <p:nvPr/>
        </p:nvPicPr>
        <p:blipFill>
          <a:blip r:embed="rId4"/>
          <a:stretch>
            <a:fillRect/>
          </a:stretch>
        </p:blipFill>
        <p:spPr>
          <a:xfrm>
            <a:off x="4358078" y="1991794"/>
            <a:ext cx="1299640" cy="1179103"/>
          </a:xfrm>
          <a:prstGeom prst="rect">
            <a:avLst/>
          </a:prstGeom>
        </p:spPr>
      </p:pic>
      <p:pic>
        <p:nvPicPr>
          <p:cNvPr id="7" name="Imagen 6">
            <a:extLst>
              <a:ext uri="{FF2B5EF4-FFF2-40B4-BE49-F238E27FC236}">
                <a16:creationId xmlns:a16="http://schemas.microsoft.com/office/drawing/2014/main" id="{456A7105-65CE-4B74-8347-5C81B3049A57}"/>
              </a:ext>
            </a:extLst>
          </p:cNvPr>
          <p:cNvPicPr>
            <a:picLocks noChangeAspect="1"/>
          </p:cNvPicPr>
          <p:nvPr/>
        </p:nvPicPr>
        <p:blipFill>
          <a:blip r:embed="rId5"/>
          <a:stretch>
            <a:fillRect/>
          </a:stretch>
        </p:blipFill>
        <p:spPr>
          <a:xfrm>
            <a:off x="8875457" y="1991794"/>
            <a:ext cx="1551653" cy="1179103"/>
          </a:xfrm>
          <a:prstGeom prst="rect">
            <a:avLst/>
          </a:prstGeom>
        </p:spPr>
      </p:pic>
      <p:pic>
        <p:nvPicPr>
          <p:cNvPr id="8" name="Imagen 7">
            <a:extLst>
              <a:ext uri="{FF2B5EF4-FFF2-40B4-BE49-F238E27FC236}">
                <a16:creationId xmlns:a16="http://schemas.microsoft.com/office/drawing/2014/main" id="{AAEBDD64-13D5-45DA-8F8F-A823D93A8DED}"/>
              </a:ext>
            </a:extLst>
          </p:cNvPr>
          <p:cNvPicPr>
            <a:picLocks noChangeAspect="1"/>
          </p:cNvPicPr>
          <p:nvPr/>
        </p:nvPicPr>
        <p:blipFill>
          <a:blip r:embed="rId6"/>
          <a:stretch>
            <a:fillRect/>
          </a:stretch>
        </p:blipFill>
        <p:spPr>
          <a:xfrm>
            <a:off x="6767616" y="1991794"/>
            <a:ext cx="1271900" cy="1179103"/>
          </a:xfrm>
          <a:prstGeom prst="rect">
            <a:avLst/>
          </a:prstGeom>
        </p:spPr>
      </p:pic>
      <p:pic>
        <p:nvPicPr>
          <p:cNvPr id="9" name="Imagen 8">
            <a:extLst>
              <a:ext uri="{FF2B5EF4-FFF2-40B4-BE49-F238E27FC236}">
                <a16:creationId xmlns:a16="http://schemas.microsoft.com/office/drawing/2014/main" id="{088B6188-F5F3-44FF-8FBA-F251EB241F98}"/>
              </a:ext>
            </a:extLst>
          </p:cNvPr>
          <p:cNvPicPr>
            <a:picLocks noChangeAspect="1"/>
          </p:cNvPicPr>
          <p:nvPr/>
        </p:nvPicPr>
        <p:blipFill>
          <a:blip r:embed="rId7"/>
          <a:stretch>
            <a:fillRect/>
          </a:stretch>
        </p:blipFill>
        <p:spPr>
          <a:xfrm>
            <a:off x="10558433" y="1991793"/>
            <a:ext cx="1633567" cy="1179104"/>
          </a:xfrm>
          <a:prstGeom prst="rect">
            <a:avLst/>
          </a:prstGeom>
        </p:spPr>
      </p:pic>
      <p:sp>
        <p:nvSpPr>
          <p:cNvPr id="10" name="Rectángulo 9">
            <a:extLst>
              <a:ext uri="{FF2B5EF4-FFF2-40B4-BE49-F238E27FC236}">
                <a16:creationId xmlns:a16="http://schemas.microsoft.com/office/drawing/2014/main" id="{C736B630-8181-4305-A30B-4043E257A016}"/>
              </a:ext>
            </a:extLst>
          </p:cNvPr>
          <p:cNvSpPr/>
          <p:nvPr/>
        </p:nvSpPr>
        <p:spPr>
          <a:xfrm>
            <a:off x="1260834" y="2043431"/>
            <a:ext cx="835941" cy="830997"/>
          </a:xfrm>
          <a:prstGeom prst="rect">
            <a:avLst/>
          </a:prstGeom>
        </p:spPr>
        <p:txBody>
          <a:bodyPr wrap="square">
            <a:spAutoFit/>
          </a:bodyPr>
          <a:lstStyle/>
          <a:p>
            <a:r>
              <a:rPr lang="es-CO" sz="2400" b="1" dirty="0"/>
              <a:t>1656 años</a:t>
            </a:r>
          </a:p>
        </p:txBody>
      </p:sp>
      <p:sp>
        <p:nvSpPr>
          <p:cNvPr id="11" name="Rectángulo 10">
            <a:extLst>
              <a:ext uri="{FF2B5EF4-FFF2-40B4-BE49-F238E27FC236}">
                <a16:creationId xmlns:a16="http://schemas.microsoft.com/office/drawing/2014/main" id="{58D442BE-352C-4F7D-BB36-5EED0360522D}"/>
              </a:ext>
            </a:extLst>
          </p:cNvPr>
          <p:cNvSpPr/>
          <p:nvPr/>
        </p:nvSpPr>
        <p:spPr>
          <a:xfrm>
            <a:off x="235975" y="1325702"/>
            <a:ext cx="6531642" cy="5847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3200" b="1" dirty="0"/>
              <a:t>      6000     años      de          pecado</a:t>
            </a:r>
          </a:p>
        </p:txBody>
      </p:sp>
      <p:sp>
        <p:nvSpPr>
          <p:cNvPr id="12" name="Rectángulo 11">
            <a:extLst>
              <a:ext uri="{FF2B5EF4-FFF2-40B4-BE49-F238E27FC236}">
                <a16:creationId xmlns:a16="http://schemas.microsoft.com/office/drawing/2014/main" id="{B59EE6E8-510E-4AD1-84E6-EA49C755C548}"/>
              </a:ext>
            </a:extLst>
          </p:cNvPr>
          <p:cNvSpPr/>
          <p:nvPr/>
        </p:nvSpPr>
        <p:spPr>
          <a:xfrm>
            <a:off x="1260833" y="2883632"/>
            <a:ext cx="864557" cy="646331"/>
          </a:xfrm>
          <a:prstGeom prst="rect">
            <a:avLst/>
          </a:prstGeom>
        </p:spPr>
        <p:txBody>
          <a:bodyPr wrap="square">
            <a:spAutoFit/>
          </a:bodyPr>
          <a:lstStyle/>
          <a:p>
            <a:pPr algn="ctr"/>
            <a:r>
              <a:rPr lang="es-CO" b="1" dirty="0"/>
              <a:t>Ge.</a:t>
            </a:r>
          </a:p>
          <a:p>
            <a:pPr algn="ctr"/>
            <a:r>
              <a:rPr lang="es-CO" b="1" dirty="0"/>
              <a:t>5:3-7:6</a:t>
            </a:r>
          </a:p>
        </p:txBody>
      </p:sp>
      <p:sp>
        <p:nvSpPr>
          <p:cNvPr id="13" name="Rectángulo 12">
            <a:extLst>
              <a:ext uri="{FF2B5EF4-FFF2-40B4-BE49-F238E27FC236}">
                <a16:creationId xmlns:a16="http://schemas.microsoft.com/office/drawing/2014/main" id="{F9969CAC-0521-4DA5-AA6A-EE30D6906722}"/>
              </a:ext>
            </a:extLst>
          </p:cNvPr>
          <p:cNvSpPr/>
          <p:nvPr/>
        </p:nvSpPr>
        <p:spPr>
          <a:xfrm>
            <a:off x="3396415" y="2026245"/>
            <a:ext cx="1031271" cy="830997"/>
          </a:xfrm>
          <a:prstGeom prst="rect">
            <a:avLst/>
          </a:prstGeom>
        </p:spPr>
        <p:txBody>
          <a:bodyPr wrap="square">
            <a:spAutoFit/>
          </a:bodyPr>
          <a:lstStyle/>
          <a:p>
            <a:r>
              <a:rPr lang="es-CO" sz="2400" b="1" dirty="0"/>
              <a:t>2344</a:t>
            </a:r>
          </a:p>
          <a:p>
            <a:r>
              <a:rPr lang="es-CO" sz="2400" b="1" dirty="0"/>
              <a:t> años.</a:t>
            </a:r>
          </a:p>
        </p:txBody>
      </p:sp>
      <p:sp>
        <p:nvSpPr>
          <p:cNvPr id="14" name="Rectángulo 13">
            <a:extLst>
              <a:ext uri="{FF2B5EF4-FFF2-40B4-BE49-F238E27FC236}">
                <a16:creationId xmlns:a16="http://schemas.microsoft.com/office/drawing/2014/main" id="{ED7685A0-55F0-418B-AE0D-B7ADA3176496}"/>
              </a:ext>
            </a:extLst>
          </p:cNvPr>
          <p:cNvSpPr/>
          <p:nvPr/>
        </p:nvSpPr>
        <p:spPr>
          <a:xfrm>
            <a:off x="4358078" y="3227874"/>
            <a:ext cx="1266693" cy="1015663"/>
          </a:xfrm>
          <a:prstGeom prst="rect">
            <a:avLst/>
          </a:prstGeom>
        </p:spPr>
        <p:txBody>
          <a:bodyPr wrap="none">
            <a:spAutoFit/>
          </a:bodyPr>
          <a:lstStyle/>
          <a:p>
            <a:pPr algn="ctr"/>
            <a:r>
              <a:rPr lang="es-CO" sz="2000" b="1" dirty="0"/>
              <a:t>Año 31</a:t>
            </a:r>
          </a:p>
          <a:p>
            <a:r>
              <a:rPr lang="es-CO" sz="2000" b="1" dirty="0"/>
              <a:t>4000 años</a:t>
            </a:r>
          </a:p>
          <a:p>
            <a:r>
              <a:rPr lang="es-CO" sz="2000" b="1" dirty="0"/>
              <a:t>CS p375.3</a:t>
            </a:r>
            <a:endParaRPr lang="es-CO" b="1" dirty="0"/>
          </a:p>
        </p:txBody>
      </p:sp>
      <p:sp>
        <p:nvSpPr>
          <p:cNvPr id="15" name="Rectángulo 14">
            <a:extLst>
              <a:ext uri="{FF2B5EF4-FFF2-40B4-BE49-F238E27FC236}">
                <a16:creationId xmlns:a16="http://schemas.microsoft.com/office/drawing/2014/main" id="{AB7CD3FC-B474-4F68-AC75-A387C308D948}"/>
              </a:ext>
            </a:extLst>
          </p:cNvPr>
          <p:cNvSpPr/>
          <p:nvPr/>
        </p:nvSpPr>
        <p:spPr>
          <a:xfrm>
            <a:off x="5624771" y="1968488"/>
            <a:ext cx="1109898" cy="830997"/>
          </a:xfrm>
          <a:prstGeom prst="rect">
            <a:avLst/>
          </a:prstGeom>
        </p:spPr>
        <p:txBody>
          <a:bodyPr wrap="square">
            <a:spAutoFit/>
          </a:bodyPr>
          <a:lstStyle/>
          <a:p>
            <a:pPr algn="ctr"/>
            <a:r>
              <a:rPr lang="es-CO" sz="2400" b="1" dirty="0"/>
              <a:t>2000 </a:t>
            </a:r>
          </a:p>
          <a:p>
            <a:pPr algn="ctr"/>
            <a:r>
              <a:rPr lang="es-CO" sz="2400" b="1" dirty="0"/>
              <a:t>años</a:t>
            </a:r>
          </a:p>
        </p:txBody>
      </p:sp>
      <p:sp>
        <p:nvSpPr>
          <p:cNvPr id="16" name="Rectángulo 15">
            <a:extLst>
              <a:ext uri="{FF2B5EF4-FFF2-40B4-BE49-F238E27FC236}">
                <a16:creationId xmlns:a16="http://schemas.microsoft.com/office/drawing/2014/main" id="{020A7D9E-A1BA-470F-B1FA-B871E1F790CA}"/>
              </a:ext>
            </a:extLst>
          </p:cNvPr>
          <p:cNvSpPr/>
          <p:nvPr/>
        </p:nvSpPr>
        <p:spPr>
          <a:xfrm>
            <a:off x="5627525" y="2977147"/>
            <a:ext cx="1109898" cy="707886"/>
          </a:xfrm>
          <a:prstGeom prst="rect">
            <a:avLst/>
          </a:prstGeom>
        </p:spPr>
        <p:txBody>
          <a:bodyPr wrap="square">
            <a:spAutoFit/>
          </a:bodyPr>
          <a:lstStyle/>
          <a:p>
            <a:pPr algn="ctr"/>
            <a:r>
              <a:rPr lang="es-CO" sz="2000" b="1" dirty="0"/>
              <a:t>MS t 3. 18.3</a:t>
            </a:r>
          </a:p>
        </p:txBody>
      </p:sp>
      <p:sp>
        <p:nvSpPr>
          <p:cNvPr id="17" name="Rectángulo 16">
            <a:extLst>
              <a:ext uri="{FF2B5EF4-FFF2-40B4-BE49-F238E27FC236}">
                <a16:creationId xmlns:a16="http://schemas.microsoft.com/office/drawing/2014/main" id="{D401E332-A11E-4F61-9067-7AD5F2BA4FBC}"/>
              </a:ext>
            </a:extLst>
          </p:cNvPr>
          <p:cNvSpPr/>
          <p:nvPr/>
        </p:nvSpPr>
        <p:spPr>
          <a:xfrm>
            <a:off x="6883095" y="3184866"/>
            <a:ext cx="1040941" cy="707886"/>
          </a:xfrm>
          <a:prstGeom prst="rect">
            <a:avLst/>
          </a:prstGeom>
        </p:spPr>
        <p:txBody>
          <a:bodyPr wrap="square">
            <a:spAutoFit/>
          </a:bodyPr>
          <a:lstStyle/>
          <a:p>
            <a:pPr algn="ctr"/>
            <a:r>
              <a:rPr lang="es-CO" sz="2000" b="1" dirty="0"/>
              <a:t>Ap.</a:t>
            </a:r>
          </a:p>
          <a:p>
            <a:pPr algn="ctr"/>
            <a:r>
              <a:rPr lang="es-CO" sz="2000" b="1" dirty="0"/>
              <a:t>20:1-3</a:t>
            </a:r>
          </a:p>
        </p:txBody>
      </p:sp>
      <p:sp>
        <p:nvSpPr>
          <p:cNvPr id="18" name="Rectángulo 17">
            <a:extLst>
              <a:ext uri="{FF2B5EF4-FFF2-40B4-BE49-F238E27FC236}">
                <a16:creationId xmlns:a16="http://schemas.microsoft.com/office/drawing/2014/main" id="{55B6851A-7659-4FE2-ADAD-FA9F142D53DA}"/>
              </a:ext>
            </a:extLst>
          </p:cNvPr>
          <p:cNvSpPr/>
          <p:nvPr/>
        </p:nvSpPr>
        <p:spPr>
          <a:xfrm>
            <a:off x="7924036" y="1991793"/>
            <a:ext cx="939710" cy="830997"/>
          </a:xfrm>
          <a:prstGeom prst="rect">
            <a:avLst/>
          </a:prstGeom>
        </p:spPr>
        <p:txBody>
          <a:bodyPr wrap="square">
            <a:spAutoFit/>
          </a:bodyPr>
          <a:lstStyle/>
          <a:p>
            <a:pPr algn="ctr"/>
            <a:r>
              <a:rPr lang="es-CO" sz="2400" b="1" dirty="0"/>
              <a:t>1000 años</a:t>
            </a:r>
          </a:p>
        </p:txBody>
      </p:sp>
      <p:sp>
        <p:nvSpPr>
          <p:cNvPr id="19" name="Rectángulo 18">
            <a:extLst>
              <a:ext uri="{FF2B5EF4-FFF2-40B4-BE49-F238E27FC236}">
                <a16:creationId xmlns:a16="http://schemas.microsoft.com/office/drawing/2014/main" id="{9EEE1171-2964-4675-A03D-CFD6BF51553B}"/>
              </a:ext>
            </a:extLst>
          </p:cNvPr>
          <p:cNvSpPr/>
          <p:nvPr/>
        </p:nvSpPr>
        <p:spPr>
          <a:xfrm>
            <a:off x="6883095" y="1336957"/>
            <a:ext cx="1980650" cy="5847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1600" b="1" dirty="0"/>
              <a:t>Impíos muertos, redimidos en el cielo, </a:t>
            </a:r>
          </a:p>
        </p:txBody>
      </p:sp>
      <p:sp>
        <p:nvSpPr>
          <p:cNvPr id="20" name="Rectángulo 19">
            <a:extLst>
              <a:ext uri="{FF2B5EF4-FFF2-40B4-BE49-F238E27FC236}">
                <a16:creationId xmlns:a16="http://schemas.microsoft.com/office/drawing/2014/main" id="{30565CAC-294C-481D-8BE6-1DF4A921996D}"/>
              </a:ext>
            </a:extLst>
          </p:cNvPr>
          <p:cNvSpPr/>
          <p:nvPr/>
        </p:nvSpPr>
        <p:spPr>
          <a:xfrm>
            <a:off x="7997648" y="2861701"/>
            <a:ext cx="907967" cy="646331"/>
          </a:xfrm>
          <a:prstGeom prst="rect">
            <a:avLst/>
          </a:prstGeom>
        </p:spPr>
        <p:txBody>
          <a:bodyPr wrap="square">
            <a:spAutoFit/>
          </a:bodyPr>
          <a:lstStyle/>
          <a:p>
            <a:pPr algn="ctr"/>
            <a:r>
              <a:rPr lang="es-CO" b="1" dirty="0"/>
              <a:t>1 Tes.</a:t>
            </a:r>
          </a:p>
          <a:p>
            <a:pPr algn="ctr"/>
            <a:r>
              <a:rPr lang="es-CO" b="1" dirty="0"/>
              <a:t>4:16,17</a:t>
            </a:r>
          </a:p>
        </p:txBody>
      </p:sp>
      <p:sp>
        <p:nvSpPr>
          <p:cNvPr id="21" name="Rectángulo 20">
            <a:extLst>
              <a:ext uri="{FF2B5EF4-FFF2-40B4-BE49-F238E27FC236}">
                <a16:creationId xmlns:a16="http://schemas.microsoft.com/office/drawing/2014/main" id="{71B69243-FC6C-4FF1-B4E4-01AECA1A3587}"/>
              </a:ext>
            </a:extLst>
          </p:cNvPr>
          <p:cNvSpPr/>
          <p:nvPr/>
        </p:nvSpPr>
        <p:spPr>
          <a:xfrm>
            <a:off x="9057774" y="3244639"/>
            <a:ext cx="1039067" cy="707886"/>
          </a:xfrm>
          <a:prstGeom prst="rect">
            <a:avLst/>
          </a:prstGeom>
        </p:spPr>
        <p:txBody>
          <a:bodyPr wrap="none">
            <a:spAutoFit/>
          </a:bodyPr>
          <a:lstStyle/>
          <a:p>
            <a:pPr algn="ctr"/>
            <a:r>
              <a:rPr lang="es-CO" sz="2000" b="1" dirty="0"/>
              <a:t>Ap.</a:t>
            </a:r>
          </a:p>
          <a:p>
            <a:r>
              <a:rPr lang="es-CO" sz="2000" b="1" dirty="0"/>
              <a:t>20.7-10</a:t>
            </a:r>
            <a:r>
              <a:rPr lang="es-CO" sz="1600" dirty="0"/>
              <a:t>.</a:t>
            </a:r>
          </a:p>
        </p:txBody>
      </p:sp>
      <p:sp>
        <p:nvSpPr>
          <p:cNvPr id="22" name="Rectángulo 21">
            <a:extLst>
              <a:ext uri="{FF2B5EF4-FFF2-40B4-BE49-F238E27FC236}">
                <a16:creationId xmlns:a16="http://schemas.microsoft.com/office/drawing/2014/main" id="{D98BD854-6F4D-4F05-853B-AB0903437A80}"/>
              </a:ext>
            </a:extLst>
          </p:cNvPr>
          <p:cNvSpPr/>
          <p:nvPr/>
        </p:nvSpPr>
        <p:spPr>
          <a:xfrm>
            <a:off x="10668000" y="3244639"/>
            <a:ext cx="1168910" cy="461665"/>
          </a:xfrm>
          <a:prstGeom prst="rect">
            <a:avLst/>
          </a:prstGeom>
        </p:spPr>
        <p:txBody>
          <a:bodyPr wrap="none">
            <a:spAutoFit/>
          </a:bodyPr>
          <a:lstStyle/>
          <a:p>
            <a:r>
              <a:rPr lang="es-CO" sz="2400" b="1" dirty="0"/>
              <a:t>Ap.21:1</a:t>
            </a:r>
          </a:p>
        </p:txBody>
      </p:sp>
      <p:sp>
        <p:nvSpPr>
          <p:cNvPr id="23" name="Rectángulo 22">
            <a:extLst>
              <a:ext uri="{FF2B5EF4-FFF2-40B4-BE49-F238E27FC236}">
                <a16:creationId xmlns:a16="http://schemas.microsoft.com/office/drawing/2014/main" id="{92FFBAD1-D4B7-4432-BFBC-7E5DE5CA6ACB}"/>
              </a:ext>
            </a:extLst>
          </p:cNvPr>
          <p:cNvSpPr/>
          <p:nvPr/>
        </p:nvSpPr>
        <p:spPr>
          <a:xfrm>
            <a:off x="8905615" y="1318522"/>
            <a:ext cx="1521495"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dirty="0"/>
              <a:t>destrucción de los impíos, </a:t>
            </a:r>
          </a:p>
        </p:txBody>
      </p:sp>
      <p:sp>
        <p:nvSpPr>
          <p:cNvPr id="24" name="Rectángulo 23">
            <a:extLst>
              <a:ext uri="{FF2B5EF4-FFF2-40B4-BE49-F238E27FC236}">
                <a16:creationId xmlns:a16="http://schemas.microsoft.com/office/drawing/2014/main" id="{09AAA96F-C544-46D9-BF1E-67BE1204EF77}"/>
              </a:ext>
            </a:extLst>
          </p:cNvPr>
          <p:cNvSpPr/>
          <p:nvPr/>
        </p:nvSpPr>
        <p:spPr>
          <a:xfrm>
            <a:off x="10468980" y="1331618"/>
            <a:ext cx="1704285" cy="5847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1600" dirty="0"/>
              <a:t>Regreso al Edén, vida eterna</a:t>
            </a:r>
          </a:p>
        </p:txBody>
      </p:sp>
      <p:sp>
        <p:nvSpPr>
          <p:cNvPr id="25" name="Flecha: a la derecha 24">
            <a:extLst>
              <a:ext uri="{FF2B5EF4-FFF2-40B4-BE49-F238E27FC236}">
                <a16:creationId xmlns:a16="http://schemas.microsoft.com/office/drawing/2014/main" id="{7230AD38-3F1B-4D89-8727-4FE5263F76A0}"/>
              </a:ext>
            </a:extLst>
          </p:cNvPr>
          <p:cNvSpPr/>
          <p:nvPr/>
        </p:nvSpPr>
        <p:spPr>
          <a:xfrm>
            <a:off x="1260835" y="2667360"/>
            <a:ext cx="864555" cy="3519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7" name="Flecha: a la derecha 26">
            <a:extLst>
              <a:ext uri="{FF2B5EF4-FFF2-40B4-BE49-F238E27FC236}">
                <a16:creationId xmlns:a16="http://schemas.microsoft.com/office/drawing/2014/main" id="{F394119D-FF16-457E-B105-FCE2F0C79918}"/>
              </a:ext>
            </a:extLst>
          </p:cNvPr>
          <p:cNvSpPr/>
          <p:nvPr/>
        </p:nvSpPr>
        <p:spPr>
          <a:xfrm>
            <a:off x="3410633" y="2625673"/>
            <a:ext cx="941590" cy="4297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8" name="Flecha: a la derecha 27">
            <a:extLst>
              <a:ext uri="{FF2B5EF4-FFF2-40B4-BE49-F238E27FC236}">
                <a16:creationId xmlns:a16="http://schemas.microsoft.com/office/drawing/2014/main" id="{5AAC70B0-C9EE-40A9-B657-5C0D0DB941E8}"/>
              </a:ext>
            </a:extLst>
          </p:cNvPr>
          <p:cNvSpPr/>
          <p:nvPr/>
        </p:nvSpPr>
        <p:spPr>
          <a:xfrm>
            <a:off x="5664186" y="2588612"/>
            <a:ext cx="1115141" cy="5822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200" dirty="0"/>
              <a:t>Del 31 al 2031</a:t>
            </a:r>
          </a:p>
        </p:txBody>
      </p:sp>
      <p:sp>
        <p:nvSpPr>
          <p:cNvPr id="29" name="Flecha: a la derecha 28">
            <a:extLst>
              <a:ext uri="{FF2B5EF4-FFF2-40B4-BE49-F238E27FC236}">
                <a16:creationId xmlns:a16="http://schemas.microsoft.com/office/drawing/2014/main" id="{C98B80BF-8836-493A-832D-006B7CA0B5AE}"/>
              </a:ext>
            </a:extLst>
          </p:cNvPr>
          <p:cNvSpPr/>
          <p:nvPr/>
        </p:nvSpPr>
        <p:spPr>
          <a:xfrm>
            <a:off x="8067256" y="2614157"/>
            <a:ext cx="850070" cy="4173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4137603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A14AFFE-9585-4E62-A9FD-A2433ED4D4DA}"/>
              </a:ext>
            </a:extLst>
          </p:cNvPr>
          <p:cNvSpPr>
            <a:spLocks noGrp="1"/>
          </p:cNvSpPr>
          <p:nvPr>
            <p:ph idx="1"/>
          </p:nvPr>
        </p:nvSpPr>
        <p:spPr>
          <a:xfrm>
            <a:off x="176981" y="0"/>
            <a:ext cx="11783961" cy="6857999"/>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r>
              <a:rPr lang="es-CO" dirty="0"/>
              <a:t>Así como sucedió en estas dos etapas de tiempo:</a:t>
            </a:r>
          </a:p>
          <a:p>
            <a:pPr marL="0" indent="0" algn="ctr">
              <a:buNone/>
            </a:pPr>
            <a:r>
              <a:rPr lang="es-CO" dirty="0"/>
              <a:t>Una desde el pecado de Adán hasta el diluvio 1656 años, restando de 4000 hasta la muerte de Cristo en el año 31, </a:t>
            </a:r>
            <a:r>
              <a:rPr lang="es-CO" u="sng" dirty="0"/>
              <a:t>2375</a:t>
            </a:r>
            <a:r>
              <a:rPr lang="es-CO" dirty="0"/>
              <a:t> años.</a:t>
            </a:r>
          </a:p>
          <a:p>
            <a:pPr marL="0" indent="0" algn="ctr">
              <a:buNone/>
            </a:pPr>
            <a:r>
              <a:rPr lang="es-CO" dirty="0"/>
              <a:t>La otra desde el pecado de Adán, hasta el llamamiento de Abrahán, 2023 años,  restando de 4000  hasta la muerte de Cristo en el año 31, </a:t>
            </a:r>
            <a:r>
              <a:rPr lang="es-CO" u="sng" dirty="0"/>
              <a:t>2008</a:t>
            </a:r>
            <a:r>
              <a:rPr lang="es-CO" dirty="0"/>
              <a:t> años.</a:t>
            </a:r>
          </a:p>
          <a:p>
            <a:pPr marL="0" indent="0" algn="ctr">
              <a:buNone/>
            </a:pPr>
            <a:endParaRPr lang="es-CO" dirty="0"/>
          </a:p>
          <a:p>
            <a:pPr marL="0" indent="0" algn="ctr">
              <a:buNone/>
            </a:pPr>
            <a:r>
              <a:rPr lang="es-CO" dirty="0"/>
              <a:t>Lo mismo sucede con la revelación de los 6000 años de pecado, en el año 1858, a EGW. Restando de 2031- 1858 = </a:t>
            </a:r>
            <a:r>
              <a:rPr lang="es-CO" u="sng" dirty="0"/>
              <a:t>173 </a:t>
            </a:r>
            <a:r>
              <a:rPr lang="es-CO" dirty="0"/>
              <a:t>años. </a:t>
            </a:r>
          </a:p>
          <a:p>
            <a:pPr marL="0" indent="0" algn="ctr">
              <a:buNone/>
            </a:pPr>
            <a:r>
              <a:rPr lang="es-CO" dirty="0"/>
              <a:t>Hoy, 2017 restando 2031= </a:t>
            </a:r>
            <a:r>
              <a:rPr lang="es-CO" u="sng" dirty="0"/>
              <a:t>14</a:t>
            </a:r>
            <a:r>
              <a:rPr lang="es-CO" dirty="0"/>
              <a:t> años. </a:t>
            </a:r>
          </a:p>
          <a:p>
            <a:pPr marL="0" indent="0" algn="ctr">
              <a:buNone/>
            </a:pPr>
            <a:r>
              <a:rPr lang="es-CO" dirty="0"/>
              <a:t>A medida que transcurren los años, el tiempo para la culminación de esta extraordinaria profecía, se acorta, más y más. Y posiblemente, Dios estará gozoso, porque a llegado el tiempo de venir por su amado rebaño. </a:t>
            </a:r>
            <a:r>
              <a:rPr lang="es-CO" dirty="0">
                <a:solidFill>
                  <a:srgbClr val="FF0000"/>
                </a:solidFill>
              </a:rPr>
              <a:t>(Ver Luc.22:15).</a:t>
            </a:r>
          </a:p>
          <a:p>
            <a:pPr marL="0" indent="0" algn="ctr">
              <a:buNone/>
            </a:pPr>
            <a:r>
              <a:rPr lang="es-CO" dirty="0"/>
              <a:t>Pero todo indica que, en la forma que estaban los llamados “pueblo de Dios”, en el tiempo de la venida de Cristo, que no lo estaban esperando, excepto, unos pocos, así encontrará Dios a los que se llaman hoy, el “pueblo de Dios”.</a:t>
            </a:r>
          </a:p>
          <a:p>
            <a:pPr marL="0" indent="0" algn="ctr">
              <a:buNone/>
            </a:pPr>
            <a:r>
              <a:rPr lang="es-CO" dirty="0"/>
              <a:t> </a:t>
            </a:r>
            <a:r>
              <a:rPr lang="es-CO" dirty="0">
                <a:solidFill>
                  <a:srgbClr val="FF0000"/>
                </a:solidFill>
              </a:rPr>
              <a:t>(Ver Juan 1: 10-13; Luc.18:8 up).</a:t>
            </a:r>
          </a:p>
        </p:txBody>
      </p:sp>
    </p:spTree>
    <p:extLst>
      <p:ext uri="{BB962C8B-B14F-4D97-AF65-F5344CB8AC3E}">
        <p14:creationId xmlns:p14="http://schemas.microsoft.com/office/powerpoint/2010/main" val="41138956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barn(inVertical)">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651D725-BA76-4F36-BA8C-DD13278084BC}"/>
              </a:ext>
            </a:extLst>
          </p:cNvPr>
          <p:cNvSpPr>
            <a:spLocks noGrp="1"/>
          </p:cNvSpPr>
          <p:nvPr>
            <p:ph idx="1"/>
          </p:nvPr>
        </p:nvSpPr>
        <p:spPr>
          <a:xfrm>
            <a:off x="838200" y="294968"/>
            <a:ext cx="10515600" cy="6312309"/>
          </a:xfrm>
          <a:effectLst>
            <a:glow rad="228600">
              <a:schemeClr val="accent1">
                <a:satMod val="175000"/>
                <a:alpha val="40000"/>
              </a:schemeClr>
            </a:glow>
          </a:effectLst>
        </p:spPr>
        <p:style>
          <a:lnRef idx="2">
            <a:schemeClr val="accent5"/>
          </a:lnRef>
          <a:fillRef idx="1">
            <a:schemeClr val="lt1"/>
          </a:fillRef>
          <a:effectRef idx="0">
            <a:schemeClr val="accent5"/>
          </a:effectRef>
          <a:fontRef idx="minor">
            <a:schemeClr val="dk1"/>
          </a:fontRef>
        </p:style>
        <p:txBody>
          <a:bodyPr>
            <a:normAutofit lnSpcReduction="10000"/>
          </a:bodyPr>
          <a:lstStyle/>
          <a:p>
            <a:pPr marL="0" indent="0" algn="ctr">
              <a:buNone/>
            </a:pPr>
            <a:r>
              <a:rPr lang="es-CO" sz="3200" b="1" dirty="0"/>
              <a:t>¿Por qué sucede esto?</a:t>
            </a:r>
          </a:p>
          <a:p>
            <a:pPr marL="0" indent="0" algn="ctr">
              <a:buNone/>
            </a:pPr>
            <a:r>
              <a:rPr lang="es-CO" dirty="0"/>
              <a:t>Porque como sucedió en ese tiempo, sucede ahora, no le creen ni a Dios, ni a su profeta.</a:t>
            </a:r>
          </a:p>
          <a:p>
            <a:pPr marL="0" indent="0" algn="ctr">
              <a:buNone/>
            </a:pPr>
            <a:r>
              <a:rPr lang="es-CO" dirty="0"/>
              <a:t>Como Dios lo dice en </a:t>
            </a:r>
            <a:r>
              <a:rPr lang="es-CO" dirty="0">
                <a:solidFill>
                  <a:srgbClr val="FF0000"/>
                </a:solidFill>
              </a:rPr>
              <a:t>2 Cro.20:20. </a:t>
            </a:r>
            <a:r>
              <a:rPr lang="es-CO" i="1" dirty="0"/>
              <a:t>“Creed en Jehová vuestro Dios, y estaréis seguros; creed a sus profetas, y seréis prosperados”.</a:t>
            </a:r>
          </a:p>
          <a:p>
            <a:pPr marL="0" indent="0" algn="ctr">
              <a:buNone/>
            </a:pPr>
            <a:r>
              <a:rPr lang="es-CO" dirty="0"/>
              <a:t>Y en </a:t>
            </a:r>
            <a:r>
              <a:rPr lang="es-CO" dirty="0">
                <a:solidFill>
                  <a:srgbClr val="FF0000"/>
                </a:solidFill>
              </a:rPr>
              <a:t>Amos 3:7 </a:t>
            </a:r>
            <a:r>
              <a:rPr lang="es-CO" dirty="0"/>
              <a:t>dice: “</a:t>
            </a:r>
            <a:r>
              <a:rPr lang="es-CO" i="1" dirty="0"/>
              <a:t>Porque no hará nada Jehová el Señor, sin que revele su secreto a sus siervos los profetas</a:t>
            </a:r>
            <a:r>
              <a:rPr lang="es-CO" dirty="0"/>
              <a:t>”</a:t>
            </a:r>
          </a:p>
          <a:p>
            <a:pPr marL="0" indent="0" algn="ctr">
              <a:buNone/>
            </a:pPr>
            <a:r>
              <a:rPr lang="es-CO" dirty="0"/>
              <a:t>Y también en </a:t>
            </a:r>
            <a:r>
              <a:rPr lang="es-CO" dirty="0">
                <a:solidFill>
                  <a:srgbClr val="FF0000"/>
                </a:solidFill>
              </a:rPr>
              <a:t>Sal.25:14, </a:t>
            </a:r>
            <a:r>
              <a:rPr lang="es-CO" dirty="0">
                <a:solidFill>
                  <a:schemeClr val="tx1"/>
                </a:solidFill>
              </a:rPr>
              <a:t>dice: </a:t>
            </a:r>
            <a:r>
              <a:rPr lang="es-CO" dirty="0"/>
              <a:t>“</a:t>
            </a:r>
            <a:r>
              <a:rPr lang="es-CO" i="1" dirty="0"/>
              <a:t>La comunión íntima de Jehová es con los que le temen, Y a ellos hará conocer su pacto</a:t>
            </a:r>
            <a:r>
              <a:rPr lang="es-CO" dirty="0"/>
              <a:t>”.</a:t>
            </a:r>
          </a:p>
          <a:p>
            <a:pPr marL="0" indent="0" algn="ctr">
              <a:buNone/>
            </a:pPr>
            <a:r>
              <a:rPr lang="es-CO" dirty="0"/>
              <a:t> Lo que indica que Dios ha revelado en este tiempo este mensaje a sus siervos que  “le temen” para que lo den a conocer.</a:t>
            </a:r>
          </a:p>
          <a:p>
            <a:pPr marL="0" indent="0" algn="ctr">
              <a:buNone/>
            </a:pPr>
            <a:r>
              <a:rPr lang="es-CO" dirty="0"/>
              <a:t>Pero como sucedió en el pasado, sucede ahora, estigmatizan a los mensajeros de Dios, y no les permiten dar el mensaje, como lo hacia el pueblo de Israel, y los “cristianos” en 1843/44, Con el mensaje de Miller.</a:t>
            </a:r>
          </a:p>
        </p:txBody>
      </p:sp>
    </p:spTree>
    <p:extLst>
      <p:ext uri="{BB962C8B-B14F-4D97-AF65-F5344CB8AC3E}">
        <p14:creationId xmlns:p14="http://schemas.microsoft.com/office/powerpoint/2010/main" val="5318429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FD7BEC69-8A10-4C98-B035-3B5666DC38FE}"/>
              </a:ext>
            </a:extLst>
          </p:cNvPr>
          <p:cNvSpPr>
            <a:spLocks noGrp="1"/>
          </p:cNvSpPr>
          <p:nvPr>
            <p:ph idx="1"/>
          </p:nvPr>
        </p:nvSpPr>
        <p:spPr>
          <a:xfrm>
            <a:off x="838200" y="427703"/>
            <a:ext cx="10515600" cy="6164826"/>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sz="3000" b="1" dirty="0"/>
              <a:t>Leamos lo que dijo el Señor Jesús que hacia “su pueblo”, con los mensajeros que Él les enviaba:</a:t>
            </a:r>
          </a:p>
          <a:p>
            <a:pPr marL="0" indent="0" algn="ctr">
              <a:buNone/>
            </a:pPr>
            <a:r>
              <a:rPr lang="es-CO" dirty="0">
                <a:solidFill>
                  <a:srgbClr val="FF0000"/>
                </a:solidFill>
              </a:rPr>
              <a:t>Mat.23:37</a:t>
            </a:r>
            <a:r>
              <a:rPr lang="es-CO" dirty="0"/>
              <a:t>. </a:t>
            </a:r>
            <a:r>
              <a:rPr lang="es-CO" i="1" dirty="0"/>
              <a:t>¡Jerusalén, Jerusalén, que matas a los profetas, y apedreas a los que te son enviados! ¡Cuántas veces quise juntar a tus hijos, como la gallina junta sus polluelos debajo de las alas, y no quisiste! </a:t>
            </a:r>
          </a:p>
          <a:p>
            <a:pPr marL="0" indent="0" algn="ctr">
              <a:buNone/>
            </a:pPr>
            <a:r>
              <a:rPr lang="es-CO" dirty="0"/>
              <a:t>Jerusalén representa al pueblo de Dios de ese tiempo, y a la iglesia de hoy, la iglesia Adventista del séptimo día. La que dice “</a:t>
            </a:r>
            <a:r>
              <a:rPr lang="es-CO" i="1" dirty="0"/>
              <a:t>Guardar los Mandamientos de Dios, y tener el Testimonio de Jesucristo</a:t>
            </a:r>
            <a:r>
              <a:rPr lang="es-CO" dirty="0"/>
              <a:t>” (Ap.12:17). </a:t>
            </a:r>
          </a:p>
          <a:p>
            <a:pPr marL="0" indent="0" algn="ctr">
              <a:buNone/>
            </a:pPr>
            <a:r>
              <a:rPr lang="es-CO" dirty="0">
                <a:solidFill>
                  <a:srgbClr val="FF0000"/>
                </a:solidFill>
              </a:rPr>
              <a:t>Luc. 6:20-23</a:t>
            </a:r>
            <a:r>
              <a:rPr lang="es-CO" dirty="0"/>
              <a:t>. “</a:t>
            </a:r>
            <a:r>
              <a:rPr lang="es-CO" i="1" dirty="0"/>
              <a:t>Y alzando los ojos hacia sus discípulos, decía: Bienaventurados vosotros los pobres, porque vuestro es el reino de Dios.</a:t>
            </a:r>
          </a:p>
          <a:p>
            <a:pPr marL="0" indent="0" algn="ctr">
              <a:buNone/>
            </a:pPr>
            <a:r>
              <a:rPr lang="es-CO" i="1" dirty="0"/>
              <a:t> 21 Bienaventurados los que ahora tenéis hambre, porque seréis saciados. Bienaventurados los que ahora lloráis, porque reiréis.</a:t>
            </a:r>
          </a:p>
          <a:p>
            <a:pPr marL="0" indent="0" algn="ctr">
              <a:buNone/>
            </a:pPr>
            <a:r>
              <a:rPr lang="es-CO" i="1" dirty="0"/>
              <a:t> 22 Bienaventurados seréis cuando los hombres os aborrezcan, y cuando os aparten de sí, y os vituperen, y desechen vuestro nombre como malo, por causa del Hijo del Hombre. 23 Gozaos en aquel día, y alegraos, porque he aquí vuestro galardón es grande en los cielos; </a:t>
            </a:r>
            <a:r>
              <a:rPr lang="es-CO" i="1" u="sng" dirty="0"/>
              <a:t>porque así hacían sus padres con los profetas</a:t>
            </a:r>
            <a:r>
              <a:rPr lang="es-CO" dirty="0"/>
              <a:t>”.</a:t>
            </a:r>
          </a:p>
          <a:p>
            <a:pPr marL="0" indent="0">
              <a:buNone/>
            </a:pPr>
            <a:endParaRPr lang="es-CO" dirty="0"/>
          </a:p>
          <a:p>
            <a:endParaRPr lang="es-CO" dirty="0"/>
          </a:p>
        </p:txBody>
      </p:sp>
    </p:spTree>
    <p:extLst>
      <p:ext uri="{BB962C8B-B14F-4D97-AF65-F5344CB8AC3E}">
        <p14:creationId xmlns:p14="http://schemas.microsoft.com/office/powerpoint/2010/main" val="40938914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0DBEF000-47F2-4F74-BBD2-497F1AA9D8AE}"/>
              </a:ext>
            </a:extLst>
          </p:cNvPr>
          <p:cNvSpPr>
            <a:spLocks noGrp="1"/>
          </p:cNvSpPr>
          <p:nvPr>
            <p:ph idx="1"/>
          </p:nvPr>
        </p:nvSpPr>
        <p:spPr>
          <a:xfrm>
            <a:off x="838200" y="368710"/>
            <a:ext cx="10515600" cy="6312309"/>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dirty="0">
                <a:solidFill>
                  <a:srgbClr val="FF0000"/>
                </a:solidFill>
              </a:rPr>
              <a:t>Juan 9:22,34. </a:t>
            </a:r>
            <a:r>
              <a:rPr lang="es-CO" dirty="0"/>
              <a:t> “</a:t>
            </a:r>
            <a:r>
              <a:rPr lang="es-CO" i="1" dirty="0"/>
              <a:t>Esto dijeron sus padres, porque tenían miedo de los judíos, por cuanto los judíos ya habían acordado que si alguno confesase que Jesús era el Mesías, </a:t>
            </a:r>
            <a:r>
              <a:rPr lang="es-CO" i="1" u="sng" dirty="0"/>
              <a:t>fuera expulsado de la sinagoga</a:t>
            </a:r>
            <a:r>
              <a:rPr lang="es-CO" i="1" dirty="0"/>
              <a:t>. 34 Respondieron y le dijeron: Tú naciste del todo en pecado, ¿y nos enseñas a nosotros? Y le </a:t>
            </a:r>
            <a:r>
              <a:rPr lang="es-CO" i="1" u="sng" dirty="0"/>
              <a:t>expulsaro</a:t>
            </a:r>
            <a:r>
              <a:rPr lang="es-CO" i="1" dirty="0"/>
              <a:t>n</a:t>
            </a:r>
            <a:r>
              <a:rPr lang="es-CO" dirty="0"/>
              <a:t>”.</a:t>
            </a:r>
          </a:p>
          <a:p>
            <a:pPr marL="0" indent="0" algn="ctr">
              <a:buNone/>
            </a:pPr>
            <a:r>
              <a:rPr lang="es-CO" dirty="0">
                <a:solidFill>
                  <a:srgbClr val="FF0000"/>
                </a:solidFill>
              </a:rPr>
              <a:t>Juan 12.42,43</a:t>
            </a:r>
            <a:r>
              <a:rPr lang="es-CO" dirty="0"/>
              <a:t>. “</a:t>
            </a:r>
            <a:r>
              <a:rPr lang="es-CO" i="1" dirty="0"/>
              <a:t>Con todo eso, aun de los gobernantes, muchos creyeron en él; </a:t>
            </a:r>
            <a:r>
              <a:rPr lang="es-CO" i="1" u="sng" dirty="0"/>
              <a:t>pero a causa de los fariseos no lo confesaban, para no ser expulsados de la sinagoga</a:t>
            </a:r>
            <a:r>
              <a:rPr lang="es-CO" i="1" dirty="0"/>
              <a:t>. 43 </a:t>
            </a:r>
            <a:r>
              <a:rPr lang="es-CO" i="1" u="sng" dirty="0"/>
              <a:t>Porque amaban más la gloria de los hombres que la gloria de Dios</a:t>
            </a:r>
            <a:r>
              <a:rPr lang="es-CO" dirty="0"/>
              <a:t>”. </a:t>
            </a:r>
          </a:p>
          <a:p>
            <a:pPr marL="0" indent="0" algn="ctr">
              <a:buNone/>
            </a:pPr>
            <a:r>
              <a:rPr lang="es-CO" dirty="0">
                <a:solidFill>
                  <a:srgbClr val="FF0000"/>
                </a:solidFill>
              </a:rPr>
              <a:t>Juan 16:2,3</a:t>
            </a:r>
            <a:r>
              <a:rPr lang="es-CO" dirty="0"/>
              <a:t>. Dios dice: “</a:t>
            </a:r>
            <a:r>
              <a:rPr lang="es-CO" i="1" u="sng" dirty="0"/>
              <a:t>Os expulsarán de las sinagogas</a:t>
            </a:r>
            <a:r>
              <a:rPr lang="es-CO" i="1" dirty="0"/>
              <a:t>; y aun viene la hora cuando cualquiera que os mate, </a:t>
            </a:r>
            <a:r>
              <a:rPr lang="es-CO" i="1" u="sng" dirty="0"/>
              <a:t>pensará que rinde servicio a Dios</a:t>
            </a:r>
            <a:r>
              <a:rPr lang="es-CO" i="1" dirty="0"/>
              <a:t>. 3 Y harán esto porque no conocen al Padre ni a mí</a:t>
            </a:r>
            <a:r>
              <a:rPr lang="es-CO" dirty="0"/>
              <a:t>”. </a:t>
            </a:r>
          </a:p>
          <a:p>
            <a:pPr marL="0" indent="0" algn="ctr">
              <a:buNone/>
            </a:pPr>
            <a:r>
              <a:rPr lang="es-CO" dirty="0">
                <a:solidFill>
                  <a:srgbClr val="FF0000"/>
                </a:solidFill>
              </a:rPr>
              <a:t>Jer.20:1,2</a:t>
            </a:r>
            <a:r>
              <a:rPr lang="es-CO" dirty="0"/>
              <a:t>. “</a:t>
            </a:r>
            <a:r>
              <a:rPr lang="es-CO" i="1" dirty="0"/>
              <a:t>El sacerdote Pasur hijo de Imer, que presidía como príncipe en la casa de Jehová, </a:t>
            </a:r>
            <a:r>
              <a:rPr lang="es-CO" i="1" u="sng" dirty="0"/>
              <a:t>oyó a Jeremías que profetizaba estas palabras</a:t>
            </a:r>
            <a:r>
              <a:rPr lang="es-CO" i="1" dirty="0"/>
              <a:t>. 2 Y azotó Pasur al profeta Jeremías, y lo puso en el cepo que estaba en la puerta superior de Benjamín, la cual conducía a la casa de Jehová</a:t>
            </a:r>
            <a:r>
              <a:rPr lang="es-CO" dirty="0"/>
              <a:t>”.</a:t>
            </a:r>
          </a:p>
          <a:p>
            <a:endParaRPr lang="es-CO" dirty="0"/>
          </a:p>
        </p:txBody>
      </p:sp>
    </p:spTree>
    <p:extLst>
      <p:ext uri="{BB962C8B-B14F-4D97-AF65-F5344CB8AC3E}">
        <p14:creationId xmlns:p14="http://schemas.microsoft.com/office/powerpoint/2010/main" val="30754602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0E1389C-7CE1-4B8D-A795-7FCA49306641}"/>
              </a:ext>
            </a:extLst>
          </p:cNvPr>
          <p:cNvSpPr>
            <a:spLocks noGrp="1"/>
          </p:cNvSpPr>
          <p:nvPr>
            <p:ph idx="1"/>
          </p:nvPr>
        </p:nvSpPr>
        <p:spPr>
          <a:xfrm>
            <a:off x="838200" y="235974"/>
            <a:ext cx="10515600" cy="6386052"/>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buNone/>
            </a:pPr>
            <a:r>
              <a:rPr lang="es-CO" dirty="0">
                <a:solidFill>
                  <a:srgbClr val="FF0000"/>
                </a:solidFill>
              </a:rPr>
              <a:t>Hech.5:27-29</a:t>
            </a:r>
            <a:r>
              <a:rPr lang="es-CO" dirty="0"/>
              <a:t>. </a:t>
            </a:r>
            <a:r>
              <a:rPr lang="es-CO" i="1" dirty="0"/>
              <a:t>Cuando los trajeron, los presentaron en el concilio, y el </a:t>
            </a:r>
            <a:r>
              <a:rPr lang="es-CO" i="1" u="sng" dirty="0"/>
              <a:t>sumo sacerdote</a:t>
            </a:r>
            <a:r>
              <a:rPr lang="es-CO" i="1" dirty="0"/>
              <a:t> les preguntó, 28 diciendo: ¿</a:t>
            </a:r>
            <a:r>
              <a:rPr lang="es-CO" i="1" u="sng" dirty="0"/>
              <a:t>No os mandamos estrictamente que no enseñaseis en ese nombre</a:t>
            </a:r>
            <a:r>
              <a:rPr lang="es-CO" i="1" dirty="0"/>
              <a:t>? Y ahora habéis llenado a Jerusalén de vuestra doctrina, y queréis echar sobre nosotros la sangre de ese hombre.</a:t>
            </a:r>
          </a:p>
          <a:p>
            <a:pPr marL="0" indent="0" algn="ctr">
              <a:buNone/>
            </a:pPr>
            <a:r>
              <a:rPr lang="es-CO" i="1" dirty="0"/>
              <a:t> 29 Respondiendo Pedro y los apóstoles, dijeron: Es necesario obedecer a Dios antes que a los hombres</a:t>
            </a:r>
            <a:r>
              <a:rPr lang="es-CO" dirty="0"/>
              <a:t>. </a:t>
            </a:r>
          </a:p>
          <a:p>
            <a:pPr marL="0" indent="0" algn="ctr">
              <a:buNone/>
            </a:pPr>
            <a:endParaRPr lang="es-CO" dirty="0">
              <a:solidFill>
                <a:srgbClr val="FF0000"/>
              </a:solidFill>
            </a:endParaRPr>
          </a:p>
          <a:p>
            <a:pPr marL="0" indent="0" algn="ctr">
              <a:buNone/>
            </a:pPr>
            <a:r>
              <a:rPr lang="es-CO" dirty="0">
                <a:solidFill>
                  <a:srgbClr val="FF0000"/>
                </a:solidFill>
              </a:rPr>
              <a:t>Ciertamente que hoy, Dios necesita de hombres y mujeres valientes y decididos, como lo fueron los profetas, Juan el bautista, el Señor Jesús, los apóstoles, etc. Etc. Que tengan la vista puesta no en la iglesia, no en los cargos, sino en Cristo Jesús, y se levantes con decisión, fervor y entusiasmo llenos del Espíritu Santo, a predicar el mensaje que Dios nos ha revelado para este tiempo final. </a:t>
            </a:r>
          </a:p>
          <a:p>
            <a:pPr marL="0" indent="0" algn="ctr">
              <a:buNone/>
            </a:pPr>
            <a:r>
              <a:rPr lang="es-CO" dirty="0"/>
              <a:t>Lea en el </a:t>
            </a:r>
            <a:r>
              <a:rPr lang="es-CO" dirty="0">
                <a:solidFill>
                  <a:srgbClr val="FF0000"/>
                </a:solidFill>
              </a:rPr>
              <a:t>Conflicto de los Siglos página 419-423</a:t>
            </a:r>
            <a:r>
              <a:rPr lang="es-CO" dirty="0"/>
              <a:t>, lo que sucedió en 1844 con el mensaje de Guillermo Miller, Y seguramente que, es lo mismo que Dios hará hoy. </a:t>
            </a:r>
          </a:p>
          <a:p>
            <a:pPr marL="0" indent="0" algn="ctr">
              <a:buNone/>
            </a:pPr>
            <a:endParaRPr lang="es-CO" dirty="0"/>
          </a:p>
          <a:p>
            <a:pPr marL="0" indent="0" algn="ctr">
              <a:buNone/>
            </a:pPr>
            <a:r>
              <a:rPr lang="es-CO" dirty="0"/>
              <a:t>POR ENDE, POR EL MISMO RECHAZO QUE HA DESPERTADO ESTE MENSAJE, INDICA QUE ES UNA REALIDAD. </a:t>
            </a:r>
          </a:p>
        </p:txBody>
      </p:sp>
    </p:spTree>
    <p:extLst>
      <p:ext uri="{BB962C8B-B14F-4D97-AF65-F5344CB8AC3E}">
        <p14:creationId xmlns:p14="http://schemas.microsoft.com/office/powerpoint/2010/main" val="263750985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A885B9-F2CF-41F1-A891-09CF7D9FA6D9}"/>
              </a:ext>
            </a:extLst>
          </p:cNvPr>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lstStyle/>
          <a:p>
            <a:pPr algn="ctr"/>
            <a:r>
              <a:rPr lang="es-CO" dirty="0"/>
              <a:t>Así trataba el pueblo de Israel a sus profetas</a:t>
            </a:r>
          </a:p>
        </p:txBody>
      </p:sp>
      <p:sp>
        <p:nvSpPr>
          <p:cNvPr id="3" name="Marcador de contenido 2">
            <a:extLst>
              <a:ext uri="{FF2B5EF4-FFF2-40B4-BE49-F238E27FC236}">
                <a16:creationId xmlns:a16="http://schemas.microsoft.com/office/drawing/2014/main" id="{D3DE90C3-CE7B-40E4-A609-6A32DC27840E}"/>
              </a:ext>
            </a:extLst>
          </p:cNvPr>
          <p:cNvSpPr>
            <a:spLocks noGrp="1"/>
          </p:cNvSpPr>
          <p:nvPr>
            <p:ph idx="1"/>
          </p:nvPr>
        </p:nvSpPr>
        <p:spPr>
          <a:xfrm>
            <a:off x="838200" y="4928419"/>
            <a:ext cx="10515600" cy="1723104"/>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sz="3200" dirty="0"/>
              <a:t>Y esto, por predicarles el mensaje que Dios les había revelado para salvarlos, pero a pesar del trato de parte de sus “hermanos”, ellos no desfallecían.</a:t>
            </a:r>
          </a:p>
          <a:p>
            <a:pPr marL="0" indent="0" algn="ctr">
              <a:buNone/>
            </a:pPr>
            <a:r>
              <a:rPr lang="es-CO" sz="3200" b="1" dirty="0"/>
              <a:t>No tengas temor, levántate y predica: Cristo viene pronto. Amen.</a:t>
            </a:r>
          </a:p>
        </p:txBody>
      </p:sp>
      <p:pic>
        <p:nvPicPr>
          <p:cNvPr id="4" name="Imagen 3">
            <a:extLst>
              <a:ext uri="{FF2B5EF4-FFF2-40B4-BE49-F238E27FC236}">
                <a16:creationId xmlns:a16="http://schemas.microsoft.com/office/drawing/2014/main" id="{F4952A5F-92F0-411C-BEED-5F215C118AA8}"/>
              </a:ext>
            </a:extLst>
          </p:cNvPr>
          <p:cNvPicPr>
            <a:picLocks noChangeAspect="1"/>
          </p:cNvPicPr>
          <p:nvPr/>
        </p:nvPicPr>
        <p:blipFill>
          <a:blip r:embed="rId2"/>
          <a:stretch>
            <a:fillRect/>
          </a:stretch>
        </p:blipFill>
        <p:spPr>
          <a:xfrm>
            <a:off x="871153" y="2168013"/>
            <a:ext cx="1931041" cy="2258807"/>
          </a:xfrm>
          <a:prstGeom prst="rect">
            <a:avLst/>
          </a:prstGeom>
        </p:spPr>
      </p:pic>
      <p:pic>
        <p:nvPicPr>
          <p:cNvPr id="5" name="Imagen 4">
            <a:extLst>
              <a:ext uri="{FF2B5EF4-FFF2-40B4-BE49-F238E27FC236}">
                <a16:creationId xmlns:a16="http://schemas.microsoft.com/office/drawing/2014/main" id="{CEAD4B30-55C0-4ADD-935E-7D31DFC3451B}"/>
              </a:ext>
            </a:extLst>
          </p:cNvPr>
          <p:cNvPicPr>
            <a:picLocks noChangeAspect="1"/>
          </p:cNvPicPr>
          <p:nvPr/>
        </p:nvPicPr>
        <p:blipFill>
          <a:blip r:embed="rId3"/>
          <a:stretch>
            <a:fillRect/>
          </a:stretch>
        </p:blipFill>
        <p:spPr>
          <a:xfrm>
            <a:off x="3000951" y="2168013"/>
            <a:ext cx="2625982" cy="2283080"/>
          </a:xfrm>
          <a:prstGeom prst="rect">
            <a:avLst/>
          </a:prstGeom>
        </p:spPr>
      </p:pic>
      <p:pic>
        <p:nvPicPr>
          <p:cNvPr id="6" name="Imagen 5">
            <a:extLst>
              <a:ext uri="{FF2B5EF4-FFF2-40B4-BE49-F238E27FC236}">
                <a16:creationId xmlns:a16="http://schemas.microsoft.com/office/drawing/2014/main" id="{1B80008A-7D21-430F-BB33-31CC175B3D33}"/>
              </a:ext>
            </a:extLst>
          </p:cNvPr>
          <p:cNvPicPr>
            <a:picLocks noChangeAspect="1"/>
          </p:cNvPicPr>
          <p:nvPr/>
        </p:nvPicPr>
        <p:blipFill>
          <a:blip r:embed="rId4"/>
          <a:stretch>
            <a:fillRect/>
          </a:stretch>
        </p:blipFill>
        <p:spPr>
          <a:xfrm>
            <a:off x="5825690" y="2168013"/>
            <a:ext cx="2419350" cy="2283080"/>
          </a:xfrm>
          <a:prstGeom prst="rect">
            <a:avLst/>
          </a:prstGeom>
        </p:spPr>
      </p:pic>
      <p:pic>
        <p:nvPicPr>
          <p:cNvPr id="7" name="Imagen 6">
            <a:extLst>
              <a:ext uri="{FF2B5EF4-FFF2-40B4-BE49-F238E27FC236}">
                <a16:creationId xmlns:a16="http://schemas.microsoft.com/office/drawing/2014/main" id="{FA947CD8-6324-4CC9-BFD9-90F0C4DAB88B}"/>
              </a:ext>
            </a:extLst>
          </p:cNvPr>
          <p:cNvPicPr>
            <a:picLocks noChangeAspect="1"/>
          </p:cNvPicPr>
          <p:nvPr/>
        </p:nvPicPr>
        <p:blipFill>
          <a:blip r:embed="rId5"/>
          <a:stretch>
            <a:fillRect/>
          </a:stretch>
        </p:blipFill>
        <p:spPr>
          <a:xfrm>
            <a:off x="8642555" y="2168013"/>
            <a:ext cx="2578509" cy="2283080"/>
          </a:xfrm>
          <a:prstGeom prst="rect">
            <a:avLst/>
          </a:prstGeom>
        </p:spPr>
      </p:pic>
    </p:spTree>
    <p:extLst>
      <p:ext uri="{BB962C8B-B14F-4D97-AF65-F5344CB8AC3E}">
        <p14:creationId xmlns:p14="http://schemas.microsoft.com/office/powerpoint/2010/main" val="2858187228"/>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672</TotalTime>
  <Words>1650</Words>
  <Application>Microsoft Office PowerPoint</Application>
  <PresentationFormat>Panorámica</PresentationFormat>
  <Paragraphs>101</Paragraphs>
  <Slides>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9</vt:i4>
      </vt:variant>
    </vt:vector>
  </HeadingPairs>
  <TitlesOfParts>
    <vt:vector size="13" baseType="lpstr">
      <vt:lpstr>Arial</vt:lpstr>
      <vt:lpstr>Calibri</vt:lpstr>
      <vt:lpstr>Calibri Light</vt:lpstr>
      <vt:lpstr>Tema de Office</vt:lpstr>
      <vt:lpstr>7000 AÑOS  PARA REGRESAR AL EDÉN</vt:lpstr>
      <vt:lpstr>Lapso de tiempo transcurrido desde el pecado de Adán hasta el diluvio, y desde el diluvio hasta el llamamiento de Abrahán</vt:lpstr>
      <vt:lpstr>7000 AÑOS PARA REGRESAR AL EDÉN CRONOGRAMA DIVINO: SEGÚN LA BIBLIA Y EL ESPÍRITU DE PROFECÍA</vt:lpstr>
      <vt:lpstr>Presentación de PowerPoint</vt:lpstr>
      <vt:lpstr>Presentación de PowerPoint</vt:lpstr>
      <vt:lpstr>Presentación de PowerPoint</vt:lpstr>
      <vt:lpstr>Presentación de PowerPoint</vt:lpstr>
      <vt:lpstr>Presentación de PowerPoint</vt:lpstr>
      <vt:lpstr>Así trataba el pueblo de Israel a sus profetas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7000 AÑOS PARA REGRESAR AL EDÉN CRONOGRAMA DIVINO</dc:title>
  <dc:creator>Usuario</dc:creator>
  <cp:lastModifiedBy>Usuario</cp:lastModifiedBy>
  <cp:revision>78</cp:revision>
  <dcterms:created xsi:type="dcterms:W3CDTF">2017-06-25T18:30:47Z</dcterms:created>
  <dcterms:modified xsi:type="dcterms:W3CDTF">2017-06-27T14:25:41Z</dcterms:modified>
</cp:coreProperties>
</file>